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38" r:id="rId2"/>
    <p:sldId id="439" r:id="rId3"/>
    <p:sldId id="443" r:id="rId4"/>
    <p:sldId id="440" r:id="rId5"/>
    <p:sldId id="441" r:id="rId6"/>
    <p:sldId id="442" r:id="rId7"/>
    <p:sldId id="436" r:id="rId8"/>
    <p:sldId id="432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eeva-V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CCECFF"/>
    <a:srgbClr val="FFCCCC"/>
    <a:srgbClr val="FF7C80"/>
    <a:srgbClr val="FF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5290" autoAdjust="0"/>
  </p:normalViewPr>
  <p:slideViewPr>
    <p:cSldViewPr>
      <p:cViewPr>
        <p:scale>
          <a:sx n="100" d="100"/>
          <a:sy n="100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53737-F69A-4F5D-B09D-9621461FE05F}" type="datetimeFigureOut">
              <a:rPr lang="ru-RU" smtClean="0"/>
              <a:t>17.10.2018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0AA0-E086-4B6F-97B9-A191B45AB5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5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ADB1-81A6-4E6F-9292-E4C5C97EC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EDA2-37E6-449C-A6DD-7AD67A72F3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321D-BA0E-4C0B-82F2-B2E62547C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DE193-B6A2-4729-9CB4-75129CAC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536C-80E6-4DCD-A2A2-CAE1A11BE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A618-9F55-44ED-B311-39B72774C0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067BB-29F0-494D-8A84-29AE7D98D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7DFD-262B-40E7-806A-418AEBC5C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4690-B9DB-4591-833F-11919234B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0F8-59A7-4475-9D4F-4ADB70E7B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8A82-A9A7-46D0-994E-335C90997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3BA47-123D-491A-A609-8F3674B50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040560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/>
              <a:t>Группа подростков в возрасте 13-15 лет (15-20 человек) проводила свободное время в охранной зоне ВЛ-110 кВ </a:t>
            </a:r>
            <a:r>
              <a:rPr lang="ru-RU" sz="1400" dirty="0" smtClean="0"/>
              <a:t>около </a:t>
            </a:r>
            <a:r>
              <a:rPr lang="ru-RU" sz="1400" dirty="0"/>
              <a:t>опоры №</a:t>
            </a:r>
            <a:r>
              <a:rPr lang="ru-RU" sz="1400" dirty="0" smtClean="0"/>
              <a:t>. </a:t>
            </a:r>
            <a:r>
              <a:rPr lang="ru-RU" sz="1400" dirty="0"/>
              <a:t>Один из них поднялся до верха опоры </a:t>
            </a:r>
            <a:r>
              <a:rPr lang="ru-RU" sz="1400" dirty="0" smtClean="0"/>
              <a:t>и</a:t>
            </a:r>
            <a:r>
              <a:rPr lang="ru-RU" sz="1400" dirty="0"/>
              <a:t>, спустившись до нижней траверсы, приблизился на недопустимое расстояние к проводу </a:t>
            </a:r>
            <a:r>
              <a:rPr lang="ru-RU" sz="1400" dirty="0" smtClean="0"/>
              <a:t>шлейфа, </a:t>
            </a:r>
            <a:r>
              <a:rPr lang="ru-RU" sz="1400" dirty="0"/>
              <a:t>от действия возникшей </a:t>
            </a:r>
            <a:r>
              <a:rPr lang="ru-RU" sz="1400" dirty="0" err="1"/>
              <a:t>электродуги</a:t>
            </a:r>
            <a:r>
              <a:rPr lang="ru-RU" sz="1400" dirty="0"/>
              <a:t> на пострадавшем загорелась одежда и он упал на землю</a:t>
            </a:r>
            <a:r>
              <a:rPr lang="ru-RU" sz="1400" dirty="0" smtClean="0"/>
              <a:t>. На фото следы пожара.</a:t>
            </a:r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2856" y="1803964"/>
            <a:ext cx="2898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Пренебрежение </a:t>
            </a:r>
            <a:r>
              <a:rPr lang="ru-RU" sz="2000" b="1" dirty="0">
                <a:solidFill>
                  <a:srgbClr val="FF0000"/>
                </a:solidFill>
              </a:rPr>
              <a:t>пострадавшим информацией знаков безопасности, самовольный подъем на опору и приближение к токоведущим частям на расстояние менее допустимого.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555976" cy="30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5544616" cy="4467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 smtClean="0"/>
              <a:t>Возвращаясь </a:t>
            </a:r>
            <a:r>
              <a:rPr lang="ru-RU" sz="1400" dirty="0"/>
              <a:t>с прогулки дети, проходили мимо ПС 35/10 </a:t>
            </a:r>
            <a:r>
              <a:rPr lang="ru-RU" sz="1400" dirty="0" err="1" smtClean="0"/>
              <a:t>кВ.</a:t>
            </a:r>
            <a:r>
              <a:rPr lang="ru-RU" sz="1400" dirty="0" smtClean="0"/>
              <a:t> Двое </a:t>
            </a:r>
            <a:r>
              <a:rPr lang="ru-RU" sz="1400" dirty="0"/>
              <a:t>из них проникли внутрь подстанции через верхнюю часть ограждения ПС в районе основных въездных ворот. Один из них поднялся по конструкциям на раму разъединителя </a:t>
            </a:r>
            <a:r>
              <a:rPr lang="ru-RU" sz="1400" dirty="0" smtClean="0"/>
              <a:t>и </a:t>
            </a:r>
            <a:r>
              <a:rPr lang="ru-RU" sz="1400" dirty="0"/>
              <a:t>по металлическому кабельному лотку </a:t>
            </a:r>
            <a:r>
              <a:rPr lang="ru-RU" sz="1400" dirty="0" smtClean="0"/>
              <a:t>направился </a:t>
            </a:r>
            <a:r>
              <a:rPr lang="ru-RU" sz="1400" dirty="0"/>
              <a:t>в сторону ВЛ-31. При приближении к фазе «А» жесткой ошиновки он попал под напряжение 35 кВ, был смертельно поражен электрическим током и упал на землю.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267252"/>
            <a:ext cx="2448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1. Самовольное </a:t>
            </a:r>
            <a:r>
              <a:rPr lang="ru-RU" sz="2000" dirty="0">
                <a:solidFill>
                  <a:srgbClr val="FF0000"/>
                </a:solidFill>
              </a:rPr>
              <a:t>проникновение пострадавшего в </a:t>
            </a:r>
            <a:r>
              <a:rPr lang="ru-RU" sz="2000" dirty="0" smtClean="0">
                <a:solidFill>
                  <a:srgbClr val="FF0000"/>
                </a:solidFill>
              </a:rPr>
              <a:t>электроустановку.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931221" cy="29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5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4755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 </a:t>
            </a:r>
            <a:r>
              <a:rPr lang="ru-RU" sz="1200" dirty="0" smtClean="0"/>
              <a:t>Пострадавший (подросток) залез </a:t>
            </a:r>
            <a:r>
              <a:rPr lang="ru-RU" sz="1200" dirty="0"/>
              <a:t>на крышу КТП 10/0,4 кВ в районе проходных изоляторов 10 кВ и был поражен электрическим током..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88949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Подъем пострадавшего </a:t>
            </a:r>
            <a:r>
              <a:rPr lang="ru-RU" dirty="0">
                <a:solidFill>
                  <a:srgbClr val="FF0000"/>
                </a:solidFill>
              </a:rPr>
              <a:t>на крышу КТП 10/0,4 </a:t>
            </a:r>
            <a:r>
              <a:rPr lang="ru-RU" dirty="0" smtClean="0">
                <a:solidFill>
                  <a:srgbClr val="FF0000"/>
                </a:solidFill>
              </a:rPr>
              <a:t>кВ, </a:t>
            </a:r>
            <a:r>
              <a:rPr lang="ru-RU" dirty="0">
                <a:solidFill>
                  <a:srgbClr val="FF0000"/>
                </a:solidFill>
              </a:rPr>
              <a:t>несмотря на имеющиеся плакаты безопасности, и приближение на недопустимое расстояние к токоведущим частям.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348880"/>
            <a:ext cx="5075236" cy="38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 smtClean="0">
                <a:solidFill>
                  <a:srgbClr val="E2FFFF"/>
                </a:solidFill>
              </a:rPr>
              <a:t>Травматизм</a:t>
            </a:r>
            <a:r>
              <a:rPr lang="ru-RU" sz="2400" dirty="0">
                <a:solidFill>
                  <a:srgbClr val="E2FFFF"/>
                </a:solidFill>
              </a:rPr>
              <a:t> </a:t>
            </a:r>
            <a:r>
              <a:rPr lang="ru-RU" sz="2400" dirty="0" smtClean="0">
                <a:solidFill>
                  <a:srgbClr val="E2FFFF"/>
                </a:solidFill>
              </a:rPr>
              <a:t>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При попытке хищения черных и цветных металлов из РУ 10кВ погиб подросток.</a:t>
            </a:r>
          </a:p>
          <a:p>
            <a:pPr marL="0" indent="0" algn="ctr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1. Проникновение </a:t>
            </a:r>
            <a:r>
              <a:rPr lang="ru-RU" sz="2000" dirty="0">
                <a:solidFill>
                  <a:srgbClr val="FF0000"/>
                </a:solidFill>
              </a:rPr>
              <a:t>в </a:t>
            </a:r>
            <a:r>
              <a:rPr lang="ru-RU" sz="2000">
                <a:solidFill>
                  <a:srgbClr val="FF0000"/>
                </a:solidFill>
              </a:rPr>
              <a:t>помещение </a:t>
            </a:r>
            <a:r>
              <a:rPr lang="ru-RU" sz="2000" smtClean="0">
                <a:solidFill>
                  <a:srgbClr val="FF0000"/>
                </a:solidFill>
              </a:rPr>
              <a:t>электроустановки10 </a:t>
            </a:r>
            <a:r>
              <a:rPr lang="ru-RU" sz="2000" dirty="0">
                <a:solidFill>
                  <a:srgbClr val="FF0000"/>
                </a:solidFill>
              </a:rPr>
              <a:t>кВ, </a:t>
            </a:r>
            <a:r>
              <a:rPr lang="ru-RU" sz="2000" dirty="0" smtClean="0">
                <a:solidFill>
                  <a:srgbClr val="FF0000"/>
                </a:solidFill>
              </a:rPr>
              <a:t>путем </a:t>
            </a:r>
            <a:r>
              <a:rPr lang="ru-RU" sz="2000" dirty="0">
                <a:solidFill>
                  <a:srgbClr val="FF0000"/>
                </a:solidFill>
              </a:rPr>
              <a:t>взлома входных дверей, с целью хищения черного и цветных металлов.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2000" dirty="0">
                <a:solidFill>
                  <a:srgbClr val="FF0000"/>
                </a:solidFill>
              </a:rPr>
              <a:t>пострадавшего к токоведущим частям, находящимся под напряжением на расстояние менее допустимого.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29321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0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12776"/>
            <a:ext cx="3877086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/>
              <a:t>Девочка-подросток </a:t>
            </a:r>
            <a:r>
              <a:rPr lang="ru-RU" sz="1400" b="1" dirty="0"/>
              <a:t>(11 лет), играя с другими детьми в прятки, проникла на территорию ПС, сумев проползти под въездными воротами, затем, поднявшись по металлической стойке на раму разъединителя 35 </a:t>
            </a:r>
            <a:r>
              <a:rPr lang="ru-RU" sz="1400" b="1" dirty="0" smtClean="0"/>
              <a:t>кВ, </a:t>
            </a:r>
            <a:r>
              <a:rPr lang="ru-RU" sz="1400" b="1" dirty="0"/>
              <a:t>коснулась головой верхнего </a:t>
            </a:r>
            <a:r>
              <a:rPr lang="ru-RU" sz="1400" b="1" dirty="0" err="1"/>
              <a:t>оголовника</a:t>
            </a:r>
            <a:r>
              <a:rPr lang="ru-RU" sz="1400" b="1" dirty="0"/>
              <a:t> изолятора разъединителя </a:t>
            </a:r>
            <a:r>
              <a:rPr lang="ru-RU" sz="1400" b="1" dirty="0" smtClean="0"/>
              <a:t>и </a:t>
            </a:r>
            <a:r>
              <a:rPr lang="ru-RU" sz="1400" b="1" dirty="0"/>
              <a:t>была поражена электрическим </a:t>
            </a:r>
            <a:r>
              <a:rPr lang="ru-RU" sz="1400" b="1" dirty="0" smtClean="0"/>
              <a:t>током.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Самовольное проникновение в электроустановку и приближение к токоведущим частям на расстояние менее допустимого.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485060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700808"/>
            <a:ext cx="3024336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/>
              <a:t>Мужчина с дочерью ловил рыбу в речке Бык и в результате приближения удилища на недопустимое расстояние к проводу ВЛ 110 кВ был смертельно поражен электрическим током. Прибывшая на место скорая помощь констатировала смерть мужчины, девочка была доставлена в ОБУЗ г. Льгов с ожогами рук.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</a:rPr>
              <a:t>Личная </a:t>
            </a:r>
            <a:r>
              <a:rPr lang="ru-RU" sz="1800" dirty="0">
                <a:solidFill>
                  <a:srgbClr val="FF0000"/>
                </a:solidFill>
              </a:rPr>
              <a:t>неосторожность </a:t>
            </a:r>
            <a:r>
              <a:rPr lang="ru-RU" sz="1800" dirty="0" smtClean="0">
                <a:solidFill>
                  <a:srgbClr val="FF0000"/>
                </a:solidFill>
              </a:rPr>
              <a:t>пострадавшего.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Приближение </a:t>
            </a:r>
            <a:r>
              <a:rPr lang="ru-RU" sz="1600" dirty="0">
                <a:solidFill>
                  <a:srgbClr val="FF0000"/>
                </a:solidFill>
              </a:rPr>
              <a:t>пострадавшим </a:t>
            </a:r>
            <a:r>
              <a:rPr lang="ru-RU" sz="1600" dirty="0" err="1">
                <a:solidFill>
                  <a:srgbClr val="FF0000"/>
                </a:solidFill>
              </a:rPr>
              <a:t>углепластиковой</a:t>
            </a:r>
            <a:r>
              <a:rPr lang="ru-RU" sz="1600" dirty="0">
                <a:solidFill>
                  <a:srgbClr val="FF0000"/>
                </a:solidFill>
              </a:rPr>
              <a:t> удочки к токоведущим частям, находящимся под напряжением, на расстояние менее допустимого.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981582" cy="32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6855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sz="1400" dirty="0"/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Несогласованные </a:t>
            </a:r>
            <a:r>
              <a:rPr lang="ru-RU" sz="1600" dirty="0">
                <a:solidFill>
                  <a:srgbClr val="FF0000"/>
                </a:solidFill>
              </a:rPr>
              <a:t>с собственником ВЛ лесохозяйственные работы по заготовке древесины в охранной зоне, действующей ВЛ 110 </a:t>
            </a:r>
            <a:r>
              <a:rPr lang="ru-RU" sz="1600" dirty="0" err="1" smtClean="0">
                <a:solidFill>
                  <a:srgbClr val="FF0000"/>
                </a:solidFill>
              </a:rPr>
              <a:t>кВ.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just">
              <a:buAutoNum type="arabicPeriod"/>
            </a:pPr>
            <a:r>
              <a:rPr lang="ru-RU" sz="1600" dirty="0" smtClean="0">
                <a:solidFill>
                  <a:srgbClr val="FF0000"/>
                </a:solidFill>
              </a:rPr>
              <a:t>Личная </a:t>
            </a:r>
            <a:r>
              <a:rPr lang="ru-RU" sz="1600" dirty="0">
                <a:solidFill>
                  <a:srgbClr val="FF0000"/>
                </a:solidFill>
              </a:rPr>
              <a:t>неосторожность пострадавшего.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604963"/>
            <a:ext cx="2880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Пострадавший (частное лицо) установил </a:t>
            </a:r>
            <a:r>
              <a:rPr lang="ru-RU" sz="1400" dirty="0"/>
              <a:t>металлическую раздвижную лестницу высотой около 5 метров к дереву, закрепив верхнюю ступень лестницы плотницкой скобой, сам зафиксировался от падения монтерским поясом с цепным (металлическим) фалом вокруг ствола дерева и начал пилить верхнюю часть дерева. В ходе дальнейших действий </a:t>
            </a:r>
            <a:r>
              <a:rPr lang="ru-RU" sz="1400" b="1" dirty="0"/>
              <a:t>спиленная верхняя часть дерева упала на крайний провод ВЛ 110 кВ, в результате чего </a:t>
            </a:r>
            <a:r>
              <a:rPr lang="ru-RU" sz="1400" b="1" dirty="0" smtClean="0"/>
              <a:t>пострадавший </a:t>
            </a:r>
            <a:r>
              <a:rPr lang="ru-RU" sz="1400" b="1" dirty="0"/>
              <a:t>попал под напряжение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4492"/>
            <a:ext cx="5354578" cy="36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416824" cy="792088"/>
          </a:xfrm>
        </p:spPr>
        <p:txBody>
          <a:bodyPr/>
          <a:lstStyle/>
          <a:p>
            <a:r>
              <a:rPr lang="ru-RU" sz="2400" dirty="0">
                <a:solidFill>
                  <a:srgbClr val="E2FFFF"/>
                </a:solidFill>
              </a:rPr>
              <a:t>Травматизм сторонних лиц, в том числе, детский, на объектах электросетевого комплекса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E193-B6A2-4729-9CB4-75129CAC214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830" y="1412776"/>
            <a:ext cx="2664296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/>
              <a:t>Групповой несчастный случай</a:t>
            </a:r>
            <a:r>
              <a:rPr lang="ru-RU" sz="1200" b="1" dirty="0"/>
              <a:t>. </a:t>
            </a:r>
            <a:r>
              <a:rPr lang="ru-RU" sz="1200" b="1" smtClean="0"/>
              <a:t>Пострадавшие, </a:t>
            </a:r>
            <a:r>
              <a:rPr lang="ru-RU" sz="1200" b="1" dirty="0"/>
              <a:t>путем обхода заваренной двери по металлоконструкциям, расположенным на высоте 3-го этажа, перелезли с канатного подвесного моста на площадку обслуживания проходных изоляторов ВЛ 35 </a:t>
            </a:r>
            <a:r>
              <a:rPr lang="ru-RU" sz="1200" b="1" dirty="0" smtClean="0"/>
              <a:t>кВ, </a:t>
            </a:r>
            <a:r>
              <a:rPr lang="ru-RU" sz="1200" b="1" dirty="0"/>
              <a:t>приблизившись на недопустимое расстояние к токоведущим частям на расстояние менее допустимого и попали под </a:t>
            </a:r>
            <a:r>
              <a:rPr lang="ru-RU" sz="1200" b="1" dirty="0" smtClean="0"/>
              <a:t>напряжение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1.Проникновение </a:t>
            </a:r>
            <a:r>
              <a:rPr lang="ru-RU" sz="1200" b="1" dirty="0">
                <a:solidFill>
                  <a:srgbClr val="FF0000"/>
                </a:solidFill>
              </a:rPr>
              <a:t>на территорию подстанции путем обхода калитки и двери по строительным конструкциям и решетчатым ограждениям на высоте третьего этажа.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2. Приближение </a:t>
            </a:r>
            <a:r>
              <a:rPr lang="ru-RU" sz="1200" b="1" dirty="0">
                <a:solidFill>
                  <a:srgbClr val="FF0000"/>
                </a:solidFill>
              </a:rPr>
              <a:t>пострадавших к токоведущим частям, находящимся под напряжением, на расстояние менее допустимого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5451962" cy="408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граничение полномочий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азграничение полномочи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граничение полномочий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граничение полномочий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граничение полномочий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Документ Microsoft Word</Template>
  <TotalTime>7014</TotalTime>
  <Words>726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Разграничение полномочий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  <vt:lpstr>Травматизм сторонних лиц, в том числе, детский, на объектах электросетевого комплекса в 2018 году</vt:lpstr>
    </vt:vector>
  </TitlesOfParts>
  <Company>МЭС Урала и Западний Сибири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Перераспределение функций. Блок управления персоналом</dc:title>
  <dc:creator>Eliseeva-VP@ural.fsk-ees.ru</dc:creator>
  <cp:lastModifiedBy>1</cp:lastModifiedBy>
  <cp:revision>371</cp:revision>
  <cp:lastPrinted>2013-03-27T04:32:40Z</cp:lastPrinted>
  <dcterms:created xsi:type="dcterms:W3CDTF">2012-01-24T04:17:49Z</dcterms:created>
  <dcterms:modified xsi:type="dcterms:W3CDTF">2018-10-17T09:07:53Z</dcterms:modified>
</cp:coreProperties>
</file>